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0" r:id="rId3"/>
    <p:sldId id="257" r:id="rId4"/>
    <p:sldId id="258" r:id="rId5"/>
    <p:sldId id="279" r:id="rId6"/>
    <p:sldId id="282" r:id="rId7"/>
    <p:sldId id="259" r:id="rId8"/>
    <p:sldId id="260" r:id="rId9"/>
    <p:sldId id="277" r:id="rId10"/>
    <p:sldId id="261" r:id="rId11"/>
    <p:sldId id="267" r:id="rId12"/>
    <p:sldId id="280" r:id="rId13"/>
    <p:sldId id="266" r:id="rId14"/>
    <p:sldId id="268" r:id="rId15"/>
    <p:sldId id="275" r:id="rId16"/>
    <p:sldId id="276" r:id="rId17"/>
    <p:sldId id="262" r:id="rId18"/>
    <p:sldId id="269" r:id="rId19"/>
    <p:sldId id="263" r:id="rId20"/>
    <p:sldId id="265" r:id="rId21"/>
    <p:sldId id="272" r:id="rId22"/>
    <p:sldId id="271" r:id="rId23"/>
    <p:sldId id="28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496" autoAdjust="0"/>
    <p:restoredTop sz="89535" autoAdjust="0"/>
  </p:normalViewPr>
  <p:slideViewPr>
    <p:cSldViewPr snapToGrid="0" snapToObjects="1">
      <p:cViewPr varScale="1">
        <p:scale>
          <a:sx n="157" d="100"/>
          <a:sy n="157" d="100"/>
        </p:scale>
        <p:origin x="-96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D7BAA-29D1-9C41-B8F0-5F074601505A}" type="datetimeFigureOut">
              <a:rPr lang="en-US" smtClean="0"/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A619A-8D4D-2042-BF36-2AEA339C7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039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37C94-E2F7-994C-861B-F25034D0EBFB}" type="datetimeFigureOut">
              <a:rPr lang="en-US" smtClean="0"/>
              <a:t>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3F8C9-55F8-8348-B733-B6C2F7B7E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20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pay $900 to hear an expert when you can listen to a novice for</a:t>
            </a:r>
            <a:r>
              <a:rPr lang="en-US" baseline="0" dirty="0" smtClean="0"/>
              <a:t> free?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34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this part opening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5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both the wiki page and the </a:t>
            </a:r>
            <a:r>
              <a:rPr lang="en-US" dirty="0" err="1" smtClean="0"/>
              <a:t>dev</a:t>
            </a:r>
            <a:r>
              <a:rPr lang="en-US" dirty="0" smtClean="0"/>
              <a:t>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5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1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100 subjects running in 10 parallel jobs would take 80 -140 hours to run and occupy ~10 cores</a:t>
            </a:r>
          </a:p>
          <a:p>
            <a:r>
              <a:rPr lang="en-US" dirty="0" smtClean="0"/>
              <a:t>100 subjects would take 60-80 GBs of hard drive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www.freesurfer.net</a:t>
            </a:r>
            <a:r>
              <a:rPr lang="en-US" dirty="0" smtClean="0"/>
              <a:t>/</a:t>
            </a:r>
            <a:r>
              <a:rPr lang="en-US" dirty="0" err="1" smtClean="0"/>
              <a:t>fswiki</a:t>
            </a:r>
            <a:r>
              <a:rPr lang="en-US" dirty="0" smtClean="0"/>
              <a:t>/</a:t>
            </a:r>
            <a:r>
              <a:rPr lang="en-US" dirty="0" err="1" smtClean="0"/>
              <a:t>CourseDescription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2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5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Pictures taken from a Google image search.</a:t>
            </a:r>
          </a:p>
          <a:p>
            <a:endParaRPr lang="en-US" dirty="0" smtClean="0"/>
          </a:p>
          <a:p>
            <a:r>
              <a:rPr lang="en-US" dirty="0" smtClean="0"/>
              <a:t>Rat</a:t>
            </a:r>
            <a:r>
              <a:rPr lang="en-US" baseline="0" dirty="0" smtClean="0"/>
              <a:t> </a:t>
            </a:r>
            <a:r>
              <a:rPr lang="en-US" baseline="0" dirty="0" smtClean="0"/>
              <a:t>hi</a:t>
            </a:r>
            <a:r>
              <a:rPr lang="en-US" dirty="0" smtClean="0"/>
              <a:t>ppocampus </a:t>
            </a:r>
            <a:r>
              <a:rPr lang="en-US" dirty="0" smtClean="0"/>
              <a:t>staining image from </a:t>
            </a:r>
            <a:r>
              <a:rPr lang="en-US" dirty="0" err="1" smtClean="0"/>
              <a:t>EnCor</a:t>
            </a:r>
            <a:r>
              <a:rPr lang="en-US" dirty="0" smtClean="0"/>
              <a:t> website (they sell antibodies and protein</a:t>
            </a:r>
            <a:r>
              <a:rPr lang="en-US" baseline="0" dirty="0" smtClean="0"/>
              <a:t> staining </a:t>
            </a:r>
            <a:r>
              <a:rPr lang="en-US" dirty="0" smtClean="0"/>
              <a:t>stuff)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7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detailed videos: https://</a:t>
            </a:r>
            <a:r>
              <a:rPr lang="en-US" dirty="0" err="1" smtClean="0"/>
              <a:t>med.stanford.edu</a:t>
            </a:r>
            <a:r>
              <a:rPr lang="en-US" dirty="0" smtClean="0"/>
              <a:t>/</a:t>
            </a:r>
            <a:r>
              <a:rPr lang="en-US" dirty="0" err="1" smtClean="0"/>
              <a:t>bmrgroup</a:t>
            </a:r>
            <a:r>
              <a:rPr lang="en-US" dirty="0" smtClean="0"/>
              <a:t>/education/</a:t>
            </a:r>
            <a:r>
              <a:rPr lang="en-US" dirty="0" err="1" smtClean="0"/>
              <a:t>mri-physics.html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NMR</a:t>
            </a:r>
            <a:r>
              <a:rPr lang="en-US" baseline="0" dirty="0" smtClean="0"/>
              <a:t> images</a:t>
            </a:r>
            <a:r>
              <a:rPr lang="en-US" dirty="0" smtClean="0"/>
              <a:t> taken from </a:t>
            </a:r>
            <a:r>
              <a:rPr lang="en-US" dirty="0" err="1" smtClean="0"/>
              <a:t>wikipedia</a:t>
            </a:r>
            <a:r>
              <a:rPr lang="en-US" dirty="0" smtClean="0"/>
              <a:t>: https://en.wikipedia.org/wiki/Nuclear_magnetic_resonance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87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7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3F8C9-55F8-8348-B733-B6C2F7B7E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7B7D-65A4-6941-BC60-0E08F320DBD0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C436-AFA8-364C-9C9E-12F77F9EC364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2E75C-88C0-8642-A5EC-F1E033A0536D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C134-AB9A-9949-8781-EE232C69AEE6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8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397F-3D15-144C-A067-F32CB4261547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DBAA8-79B4-AF48-AF9B-E1BA6B954684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F9549-BACF-3B4D-9921-734562A81647}" type="datetime1">
              <a:rPr lang="en-US" smtClean="0"/>
              <a:t>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6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170B3-2A84-344A-AEFD-1F78173DFFA7}" type="datetime1">
              <a:rPr lang="en-US" smtClean="0"/>
              <a:t>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FB7CB-59E9-7F41-B91C-EC7CF6237AF5}" type="datetime1">
              <a:rPr lang="en-US" smtClean="0"/>
              <a:t>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5437F-7167-B347-B55B-DC2B5D4BAFB5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B9C01-46CC-FA49-BA08-A0EB87CB4B99}" type="datetime1">
              <a:rPr lang="en-US" smtClean="0"/>
              <a:t>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C2460-9238-1544-BC81-23AFC82F2E69}" type="datetime1">
              <a:rPr lang="en-US" smtClean="0"/>
              <a:t>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B97C7-4F83-064B-B0B3-4031FA61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rfer.nmr.mgh.harvard.edu/fswiki/DownloadAndInstall" TargetMode="External"/><Relationship Id="rId3" Type="http://schemas.openxmlformats.org/officeDocument/2006/relationships/hyperlink" Target="https://surfer.nmr.mgh.harvard.edu/registration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rfer.nmr.mgh.harvard.edu/fswiki/recon-all" TargetMode="External"/><Relationship Id="rId4" Type="http://schemas.openxmlformats.org/officeDocument/2006/relationships/hyperlink" Target="https://surfer.nmr.mgh.harvard.edu/fswiki/ReconAllTableStableV5.3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camacho/freesurfer_class" TargetMode="External"/><Relationship Id="rId4" Type="http://schemas.openxmlformats.org/officeDocument/2006/relationships/hyperlink" Target="https://surfer.nmr.mgh.harvard.edu/fswiki/FreeSurferWiki" TargetMode="External"/><Relationship Id="rId5" Type="http://schemas.openxmlformats.org/officeDocument/2006/relationships/hyperlink" Target="http://mail.nmr.mgh.harvard.edu/mailman/listinfo/freesurf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9.jpeg"/><Relationship Id="rId5" Type="http://schemas.microsoft.com/office/2007/relationships/hdphoto" Target="../media/hdphoto9.wdp"/><Relationship Id="rId6" Type="http://schemas.openxmlformats.org/officeDocument/2006/relationships/image" Target="../media/image30.jpeg"/><Relationship Id="rId7" Type="http://schemas.microsoft.com/office/2007/relationships/hdphoto" Target="../media/hdphoto10.wdp"/><Relationship Id="rId8" Type="http://schemas.openxmlformats.org/officeDocument/2006/relationships/image" Target="../media/image31.jpeg"/><Relationship Id="rId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5" Type="http://schemas.openxmlformats.org/officeDocument/2006/relationships/image" Target="../media/image4.png"/><Relationship Id="rId6" Type="http://schemas.microsoft.com/office/2007/relationships/hdphoto" Target="../media/hdphoto4.wdp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5" Type="http://schemas.openxmlformats.org/officeDocument/2006/relationships/image" Target="../media/image18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005"/>
            <a:ext cx="7772400" cy="20034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FreeSurfer Class 1:</a:t>
            </a:r>
            <a:br>
              <a:rPr lang="en-US" dirty="0" smtClean="0"/>
            </a:br>
            <a:r>
              <a:rPr lang="en-US" dirty="0" smtClean="0"/>
              <a:t>Introduction to the recon-all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867" y="4558376"/>
            <a:ext cx="6400800" cy="1578143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 smtClean="0"/>
              <a:t>1/9/17</a:t>
            </a:r>
          </a:p>
          <a:p>
            <a:pPr algn="r"/>
            <a:r>
              <a:rPr lang="en-US" sz="2800" dirty="0" smtClean="0"/>
              <a:t>11:00am-12:30pm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3000" y="6356350"/>
            <a:ext cx="2133600" cy="365125"/>
          </a:xfrm>
        </p:spPr>
        <p:txBody>
          <a:bodyPr/>
          <a:lstStyle/>
          <a:p>
            <a:fld id="{98FB97C7-4F83-064B-B0B3-4031FA61E5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6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FreeSurfer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491" y="1440429"/>
            <a:ext cx="8505686" cy="50207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Takes</a:t>
            </a:r>
            <a:r>
              <a:rPr lang="en-US" baseline="0" dirty="0" smtClean="0"/>
              <a:t> raw</a:t>
            </a:r>
            <a:r>
              <a:rPr lang="en-US" dirty="0" smtClean="0"/>
              <a:t> T1w MR images</a:t>
            </a:r>
            <a:r>
              <a:rPr lang="en-US" baseline="0" dirty="0" smtClean="0"/>
              <a:t> and performs: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Artifact-correction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Skull-stripping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aseline="0" dirty="0" smtClean="0"/>
              <a:t>Whole </a:t>
            </a:r>
            <a:r>
              <a:rPr lang="en-US" dirty="0" smtClean="0"/>
              <a:t>brain segmentation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aseline="0" dirty="0" smtClean="0"/>
              <a:t>Cortical</a:t>
            </a:r>
            <a:r>
              <a:rPr lang="en-US" dirty="0" smtClean="0"/>
              <a:t> surface </a:t>
            </a:r>
            <a:r>
              <a:rPr lang="en-US" dirty="0" err="1" smtClean="0"/>
              <a:t>parcellation</a:t>
            </a:r>
            <a:endParaRPr lang="en-US" dirty="0"/>
          </a:p>
          <a:p>
            <a:pPr marL="457200" lvl="1" indent="0">
              <a:buNone/>
            </a:pPr>
            <a:endParaRPr lang="en-US" baseline="0" dirty="0" smtClean="0"/>
          </a:p>
          <a:p>
            <a:pPr marL="457200" lvl="1" indent="0">
              <a:buNone/>
            </a:pPr>
            <a:endParaRPr lang="en-US" baseline="0" dirty="0"/>
          </a:p>
          <a:p>
            <a:pPr lvl="1"/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Citation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sz="1800" dirty="0" err="1" smtClean="0"/>
              <a:t>Fischl</a:t>
            </a:r>
            <a:r>
              <a:rPr lang="en-US" sz="1800" dirty="0"/>
              <a:t>, B., </a:t>
            </a:r>
            <a:r>
              <a:rPr lang="en-US" sz="1800" dirty="0" err="1"/>
              <a:t>Salat</a:t>
            </a:r>
            <a:r>
              <a:rPr lang="en-US" sz="1800" dirty="0"/>
              <a:t>, D. H., </a:t>
            </a:r>
            <a:r>
              <a:rPr lang="en-US" sz="1800" dirty="0" err="1"/>
              <a:t>Busa</a:t>
            </a:r>
            <a:r>
              <a:rPr lang="en-US" sz="1800" dirty="0"/>
              <a:t>, E., Albert, M., </a:t>
            </a:r>
            <a:r>
              <a:rPr lang="en-US" sz="1800" dirty="0" err="1"/>
              <a:t>Dieterich</a:t>
            </a:r>
            <a:r>
              <a:rPr lang="en-US" sz="1800" dirty="0"/>
              <a:t>, M., </a:t>
            </a:r>
            <a:r>
              <a:rPr lang="en-US" sz="1800" dirty="0" err="1"/>
              <a:t>Haselgrove</a:t>
            </a:r>
            <a:r>
              <a:rPr lang="en-US" sz="1800" dirty="0"/>
              <a:t>, C.</a:t>
            </a:r>
            <a:r>
              <a:rPr lang="en-US" sz="1800" dirty="0" smtClean="0"/>
              <a:t>, … Smith</a:t>
            </a:r>
            <a:r>
              <a:rPr lang="en-US" sz="1800" dirty="0"/>
              <a:t>, S. </a:t>
            </a:r>
            <a:r>
              <a:rPr lang="en-US" sz="1800" dirty="0" smtClean="0"/>
              <a:t>(</a:t>
            </a:r>
            <a:r>
              <a:rPr lang="en-US" sz="1800" dirty="0"/>
              <a:t>2002). Whole brain segmentation: automated labeling of neuroanatomical </a:t>
            </a:r>
            <a:r>
              <a:rPr lang="en-US" sz="1800" dirty="0" smtClean="0"/>
              <a:t>structures </a:t>
            </a:r>
            <a:r>
              <a:rPr lang="en-US" sz="1800" dirty="0"/>
              <a:t>in the human brain. Neuron, 33(3), 341–55. http://</a:t>
            </a:r>
            <a:r>
              <a:rPr lang="en-US" sz="1800" dirty="0" err="1"/>
              <a:t>doi.org</a:t>
            </a:r>
            <a:r>
              <a:rPr lang="en-US" sz="1800" dirty="0"/>
              <a:t>/10.1016/S0896-6273(02)00569-X</a:t>
            </a:r>
            <a:endParaRPr lang="en-US" sz="1800" baseline="0" dirty="0" smtClean="0"/>
          </a:p>
        </p:txBody>
      </p:sp>
      <p:pic>
        <p:nvPicPr>
          <p:cNvPr id="4" name="Picture 3" descr="Screen Shot 2016-10-18 at 7.39.22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" t="1843" r="3881" b="3167"/>
          <a:stretch/>
        </p:blipFill>
        <p:spPr>
          <a:xfrm>
            <a:off x="5295487" y="2069798"/>
            <a:ext cx="3602301" cy="3090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896"/>
            <a:ext cx="8229600" cy="4525963"/>
          </a:xfrm>
        </p:spPr>
        <p:txBody>
          <a:bodyPr/>
          <a:lstStyle/>
          <a:p>
            <a:r>
              <a:rPr lang="en-US" dirty="0" smtClean="0"/>
              <a:t>Freesurfer</a:t>
            </a:r>
            <a:r>
              <a:rPr lang="en-US" baseline="0" dirty="0" smtClean="0"/>
              <a:t> lives in your Applications folder in one neat package (/</a:t>
            </a:r>
            <a:r>
              <a:rPr lang="en-US" baseline="0" dirty="0" err="1" smtClean="0"/>
              <a:t>usr</a:t>
            </a:r>
            <a:r>
              <a:rPr lang="en-US" baseline="0" dirty="0" smtClean="0"/>
              <a:t>/local for </a:t>
            </a:r>
            <a:r>
              <a:rPr lang="en-US" dirty="0" smtClean="0"/>
              <a:t>L</a:t>
            </a:r>
            <a:r>
              <a:rPr lang="en-US" baseline="0" dirty="0" smtClean="0"/>
              <a:t>inux)</a:t>
            </a:r>
          </a:p>
        </p:txBody>
      </p:sp>
      <p:pic>
        <p:nvPicPr>
          <p:cNvPr id="4" name="Picture 3" descr="Screenshot 2016-12-28 15.0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03" y="2274956"/>
            <a:ext cx="6303084" cy="45370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98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Notable folders/files:</a:t>
            </a:r>
          </a:p>
          <a:p>
            <a:r>
              <a:rPr lang="en-US" b="1" dirty="0" smtClean="0"/>
              <a:t>bin</a:t>
            </a:r>
            <a:r>
              <a:rPr lang="en-US" dirty="0" smtClean="0"/>
              <a:t>- contains all </a:t>
            </a:r>
            <a:r>
              <a:rPr lang="en-US" dirty="0" err="1" smtClean="0"/>
              <a:t>freesurfer</a:t>
            </a:r>
            <a:r>
              <a:rPr lang="en-US" dirty="0" smtClean="0"/>
              <a:t> commands. Great place to add your own stuff!</a:t>
            </a:r>
          </a:p>
          <a:p>
            <a:r>
              <a:rPr lang="en-US" b="1" dirty="0" smtClean="0"/>
              <a:t>subjects</a:t>
            </a:r>
            <a:r>
              <a:rPr lang="en-US" dirty="0" smtClean="0"/>
              <a:t>- default directory for data output. Contains a sample subject named Bert.</a:t>
            </a:r>
          </a:p>
          <a:p>
            <a:r>
              <a:rPr lang="en-US" b="1" dirty="0" err="1" smtClean="0"/>
              <a:t>matlab</a:t>
            </a:r>
            <a:r>
              <a:rPr lang="en-US" dirty="0" smtClean="0"/>
              <a:t>- </a:t>
            </a:r>
            <a:r>
              <a:rPr lang="en-US" dirty="0" err="1" smtClean="0"/>
              <a:t>matlab</a:t>
            </a:r>
            <a:r>
              <a:rPr lang="en-US" dirty="0" smtClean="0"/>
              <a:t> scripts for some processing options (e.g. hippocampal segmentation)</a:t>
            </a:r>
          </a:p>
          <a:p>
            <a:r>
              <a:rPr lang="en-US" b="1" dirty="0" smtClean="0"/>
              <a:t>*</a:t>
            </a:r>
            <a:r>
              <a:rPr lang="en-US" b="1" dirty="0" err="1" smtClean="0"/>
              <a:t>LUT.txt</a:t>
            </a:r>
            <a:r>
              <a:rPr lang="en-US" b="1" dirty="0" smtClean="0"/>
              <a:t> </a:t>
            </a:r>
            <a:r>
              <a:rPr lang="en-US" dirty="0" smtClean="0"/>
              <a:t>– These tables determine the color assigned to the segmentation value.  Custom tables are helpful for custom </a:t>
            </a:r>
            <a:r>
              <a:rPr lang="en-US" dirty="0" err="1" smtClean="0"/>
              <a:t>Qcing</a:t>
            </a:r>
            <a:r>
              <a:rPr lang="en-US" dirty="0" smtClean="0"/>
              <a:t> (more on this in class 3)</a:t>
            </a:r>
          </a:p>
          <a:p>
            <a:r>
              <a:rPr lang="en-US" b="1" dirty="0" err="1" smtClean="0"/>
              <a:t>SetUpFreeSurfer.sh</a:t>
            </a:r>
            <a:r>
              <a:rPr lang="en-US" dirty="0" smtClean="0"/>
              <a:t>- These scripts make setting up a </a:t>
            </a:r>
            <a:r>
              <a:rPr lang="en-US" dirty="0" err="1" smtClean="0"/>
              <a:t>FreeSurfer</a:t>
            </a:r>
            <a:r>
              <a:rPr lang="en-US" dirty="0" smtClean="0"/>
              <a:t> environment painless (more on this in a moment)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Requires Mac or Linux </a:t>
            </a:r>
          </a:p>
          <a:p>
            <a:pPr lvl="1"/>
            <a:r>
              <a:rPr lang="en-US" dirty="0" smtClean="0"/>
              <a:t>Those of you with PCs can use the VM and follow these instructions skipping installation.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Full instructions here</a:t>
            </a:r>
            <a:r>
              <a:rPr lang="en-US" dirty="0"/>
              <a:t>: </a:t>
            </a:r>
            <a:r>
              <a:rPr lang="en-US" sz="2200" dirty="0">
                <a:hlinkClick r:id="rId2"/>
              </a:rPr>
              <a:t>https://surfer.nmr.mgh.harvard.edu/fswiki/</a:t>
            </a:r>
            <a:r>
              <a:rPr lang="en-US" sz="2200" dirty="0" smtClean="0">
                <a:hlinkClick r:id="rId2"/>
              </a:rPr>
              <a:t>DownloadAndInstall</a:t>
            </a:r>
            <a:endParaRPr lang="en-US" sz="2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version 5.3 or 6.0 (beta) .</a:t>
            </a:r>
            <a:r>
              <a:rPr lang="en-US" dirty="0" err="1" smtClean="0"/>
              <a:t>dmg</a:t>
            </a:r>
            <a:r>
              <a:rPr lang="en-US" dirty="0" smtClean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Register for a license here</a:t>
            </a:r>
            <a:r>
              <a:rPr lang="en-US" dirty="0"/>
              <a:t>: </a:t>
            </a:r>
            <a:r>
              <a:rPr lang="en-US" sz="2000" dirty="0">
                <a:hlinkClick r:id="rId3"/>
              </a:rPr>
              <a:t>https://surfer.nmr.mgh.harvard.edu/</a:t>
            </a:r>
            <a:r>
              <a:rPr lang="en-US" sz="2000" dirty="0" smtClean="0">
                <a:hlinkClick r:id="rId3"/>
              </a:rPr>
              <a:t>registration.html</a:t>
            </a:r>
            <a:endParaRPr lang="en-US" sz="2000" dirty="0" smtClean="0"/>
          </a:p>
          <a:p>
            <a:pPr marL="914400" lvl="1" indent="-514350"/>
            <a:r>
              <a:rPr lang="en-US" dirty="0" smtClean="0"/>
              <a:t>Save the contents of the license email as a </a:t>
            </a:r>
            <a:r>
              <a:rPr lang="en-US" dirty="0" err="1" smtClean="0"/>
              <a:t>license.txt</a:t>
            </a:r>
            <a:r>
              <a:rPr lang="en-US" dirty="0" smtClean="0"/>
              <a:t> file as well as a .license file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195"/>
            <a:ext cx="8229600" cy="4525963"/>
          </a:xfrm>
          <a:ln>
            <a:noFill/>
          </a:ln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Edit your Terminal shell profile: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 smtClean="0"/>
              <a:t>Open a Terminal window and type “</a:t>
            </a:r>
            <a:r>
              <a:rPr lang="en-US" sz="2000" dirty="0" err="1" smtClean="0"/>
              <a:t>pico</a:t>
            </a:r>
            <a:r>
              <a:rPr lang="en-US" sz="2000" dirty="0" smtClean="0"/>
              <a:t> .</a:t>
            </a:r>
            <a:r>
              <a:rPr lang="en-US" sz="2000" dirty="0" err="1" smtClean="0"/>
              <a:t>bashrc</a:t>
            </a:r>
            <a:r>
              <a:rPr lang="en-US" sz="2000" dirty="0" smtClean="0"/>
              <a:t>”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000" dirty="0" smtClean="0"/>
              <a:t>At the end of the file, copy and paste:</a:t>
            </a: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		export </a:t>
            </a:r>
            <a:r>
              <a:rPr lang="en-US" sz="1600" dirty="0">
                <a:latin typeface="Courier"/>
                <a:cs typeface="Courier"/>
              </a:rPr>
              <a:t>FREESURFER_HOME=/Applications/</a:t>
            </a:r>
            <a:r>
              <a:rPr lang="en-US" sz="1600" dirty="0" err="1">
                <a:latin typeface="Courier"/>
                <a:cs typeface="Courier"/>
              </a:rPr>
              <a:t>freesurfer</a:t>
            </a:r>
            <a:endParaRPr lang="en-US" sz="16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en-US" sz="1600" dirty="0" smtClean="0">
                <a:latin typeface="Courier"/>
                <a:cs typeface="Courier"/>
              </a:rPr>
              <a:t>		source </a:t>
            </a:r>
            <a:r>
              <a:rPr lang="en-US" sz="1600" dirty="0">
                <a:latin typeface="Courier"/>
                <a:cs typeface="Courier"/>
              </a:rPr>
              <a:t>$FREESURFER_HOME/</a:t>
            </a:r>
            <a:r>
              <a:rPr lang="en-US" sz="1600" dirty="0" err="1">
                <a:latin typeface="Courier"/>
                <a:cs typeface="Courier"/>
              </a:rPr>
              <a:t>SetUpFreeSurfer.sh</a:t>
            </a:r>
            <a:endParaRPr lang="en-US" sz="1600" dirty="0">
              <a:latin typeface="Courier"/>
              <a:cs typeface="Courier"/>
            </a:endParaRPr>
          </a:p>
          <a:p>
            <a:pPr marL="914400" lvl="1" indent="-514350">
              <a:buFont typeface="+mj-lt"/>
              <a:buAutoNum type="arabicPeriod" startAt="3"/>
            </a:pPr>
            <a:r>
              <a:rPr lang="en-US" sz="2000" dirty="0" smtClean="0"/>
              <a:t>Save and close.</a:t>
            </a:r>
          </a:p>
          <a:p>
            <a:pPr marL="0" lvl="0" indent="0">
              <a:buNone/>
            </a:pPr>
            <a:r>
              <a:rPr lang="en-US" dirty="0" smtClean="0"/>
              <a:t>A successful installation will look like this:</a:t>
            </a:r>
            <a:endParaRPr lang="en-US" dirty="0"/>
          </a:p>
        </p:txBody>
      </p:sp>
      <p:pic>
        <p:nvPicPr>
          <p:cNvPr id="4" name="Picture 3" descr="Screenshot 2016-12-28 15.09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"/>
          <a:stretch/>
        </p:blipFill>
        <p:spPr>
          <a:xfrm>
            <a:off x="957038" y="4099827"/>
            <a:ext cx="7239000" cy="2511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8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FreeSurfer Environment</a:t>
            </a:r>
            <a:r>
              <a:rPr lang="en-US" baseline="0" dirty="0" smtClean="0"/>
              <a:t>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FREESURFER_HOME</a:t>
            </a:r>
            <a:r>
              <a:rPr lang="en-US" dirty="0" smtClean="0"/>
              <a:t> - should point to wherever your </a:t>
            </a:r>
            <a:r>
              <a:rPr lang="en-US" dirty="0" err="1"/>
              <a:t>F</a:t>
            </a:r>
            <a:r>
              <a:rPr lang="en-US" dirty="0" err="1" smtClean="0"/>
              <a:t>reeSurfer</a:t>
            </a:r>
            <a:r>
              <a:rPr lang="en-US" dirty="0" smtClean="0"/>
              <a:t> folder is located.</a:t>
            </a:r>
          </a:p>
          <a:p>
            <a:r>
              <a:rPr lang="en-US" b="1" dirty="0" smtClean="0"/>
              <a:t>SUBJECTS_DIR</a:t>
            </a:r>
            <a:r>
              <a:rPr lang="en-US" dirty="0" smtClean="0"/>
              <a:t> - default output folder for processed data (</a:t>
            </a:r>
            <a:r>
              <a:rPr lang="en-US" dirty="0"/>
              <a:t>e</a:t>
            </a:r>
            <a:r>
              <a:rPr lang="en-US" dirty="0" smtClean="0"/>
              <a:t>ach script in the class bin modifies this)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Usually left at default:</a:t>
            </a:r>
          </a:p>
          <a:p>
            <a:r>
              <a:rPr lang="en-US" b="1" dirty="0" smtClean="0"/>
              <a:t>MNI_DIR</a:t>
            </a:r>
          </a:p>
          <a:p>
            <a:r>
              <a:rPr lang="en-US" b="1" dirty="0" smtClean="0"/>
              <a:t>FSL_DIR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relevant for this class- these are both for fMRI processing:</a:t>
            </a:r>
          </a:p>
          <a:p>
            <a:r>
              <a:rPr lang="en-US" b="1" dirty="0" smtClean="0"/>
              <a:t>FSFAST_HOME</a:t>
            </a:r>
          </a:p>
          <a:p>
            <a:r>
              <a:rPr lang="en-US" b="1" dirty="0" smtClean="0"/>
              <a:t>FSFAST_OUTPUT_FORMAT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6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98955"/>
          </a:xfrm>
        </p:spPr>
        <p:txBody>
          <a:bodyPr>
            <a:normAutofit/>
          </a:bodyPr>
          <a:lstStyle/>
          <a:p>
            <a:r>
              <a:rPr lang="en-US" dirty="0" smtClean="0"/>
              <a:t>Commands</a:t>
            </a:r>
            <a:r>
              <a:rPr lang="en-US" baseline="0" dirty="0" smtClean="0"/>
              <a:t> are a combination of the command </a:t>
            </a:r>
            <a:r>
              <a:rPr lang="en-US" b="1" baseline="0" dirty="0" smtClean="0">
                <a:solidFill>
                  <a:schemeClr val="accent2"/>
                </a:solidFill>
              </a:rPr>
              <a:t>name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flags</a:t>
            </a:r>
            <a:r>
              <a:rPr lang="en-US" dirty="0" smtClean="0"/>
              <a:t>, and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arguments</a:t>
            </a:r>
          </a:p>
          <a:p>
            <a:r>
              <a:rPr lang="en-US" b="0" dirty="0" smtClean="0"/>
              <a:t>For</a:t>
            </a:r>
            <a:r>
              <a:rPr lang="en-US" b="0" baseline="0" dirty="0" smtClean="0"/>
              <a:t> example:</a:t>
            </a:r>
          </a:p>
        </p:txBody>
      </p:sp>
      <p:pic>
        <p:nvPicPr>
          <p:cNvPr id="4" name="Picture 3" descr="Screen Shot 2016-12-08 at 6.16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 b="2521"/>
          <a:stretch/>
        </p:blipFill>
        <p:spPr>
          <a:xfrm>
            <a:off x="457200" y="3526921"/>
            <a:ext cx="8400263" cy="4865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57199" y="4027233"/>
            <a:ext cx="8400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recon-all </a:t>
            </a:r>
            <a:r>
              <a:rPr lang="en-US" dirty="0">
                <a:solidFill>
                  <a:srgbClr val="31859C"/>
                </a:solidFill>
              </a:rPr>
              <a:t>-s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Sophie</a:t>
            </a:r>
            <a:r>
              <a:rPr lang="en-US" dirty="0"/>
              <a:t> </a:t>
            </a:r>
            <a:r>
              <a:rPr lang="en-US" dirty="0">
                <a:solidFill>
                  <a:srgbClr val="31859C"/>
                </a:solidFill>
              </a:rPr>
              <a:t>-</a:t>
            </a:r>
            <a:r>
              <a:rPr lang="en-US" dirty="0" err="1">
                <a:solidFill>
                  <a:srgbClr val="31859C"/>
                </a:solidFill>
              </a:rPr>
              <a:t>i</a:t>
            </a:r>
            <a:r>
              <a:rPr lang="en-US" dirty="0">
                <a:solidFill>
                  <a:srgbClr val="604A7B"/>
                </a:solidFill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/Users/myelin/Desktop/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FS_Class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/raw/Sophie/Sophie_T1w_1.nii.gz </a:t>
            </a:r>
            <a:r>
              <a:rPr lang="en-US" dirty="0" smtClean="0">
                <a:solidFill>
                  <a:srgbClr val="31859C"/>
                </a:solidFill>
              </a:rPr>
              <a:t>-all</a:t>
            </a:r>
          </a:p>
          <a:p>
            <a:endParaRPr lang="en-US" dirty="0" smtClean="0">
              <a:solidFill>
                <a:srgbClr val="604A7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This tells the Terminal that you want to use the “recon-all” command on a specific subject (-s flag) named Sophie (-s flag argument) and that Sophie’s raw data input (-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flag) is located at /Users/myelin/Desktop/</a:t>
            </a:r>
            <a:r>
              <a:rPr lang="en-US" dirty="0" err="1" smtClean="0">
                <a:solidFill>
                  <a:srgbClr val="000000"/>
                </a:solidFill>
              </a:rPr>
              <a:t>FS_Class</a:t>
            </a:r>
            <a:r>
              <a:rPr lang="en-US" dirty="0" smtClean="0">
                <a:solidFill>
                  <a:srgbClr val="000000"/>
                </a:solidFill>
              </a:rPr>
              <a:t>/raw/Sophie/Sophie_T1w_1.nii.gz (the -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flag argument).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“-all” flag instructs FreeSurfer to go through all of the recon-all pipeline.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6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Recon-All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21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Autorecon1</a:t>
            </a:r>
          </a:p>
          <a:p>
            <a:pPr lvl="1"/>
            <a:r>
              <a:rPr lang="en-US" dirty="0" smtClean="0"/>
              <a:t>Initial</a:t>
            </a:r>
            <a:r>
              <a:rPr lang="en-US" baseline="0" dirty="0" smtClean="0"/>
              <a:t> image processing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Autorecon2</a:t>
            </a:r>
          </a:p>
          <a:p>
            <a:pPr lvl="1"/>
            <a:r>
              <a:rPr lang="en-US" dirty="0" smtClean="0"/>
              <a:t>Brain</a:t>
            </a:r>
            <a:r>
              <a:rPr lang="en-US" baseline="0" dirty="0" smtClean="0"/>
              <a:t> s</a:t>
            </a:r>
            <a:r>
              <a:rPr lang="en-US" dirty="0" smtClean="0"/>
              <a:t>egmentation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Autorecon3</a:t>
            </a:r>
          </a:p>
          <a:p>
            <a:pPr lvl="1"/>
            <a:r>
              <a:rPr lang="en-US" dirty="0" smtClean="0"/>
              <a:t>Cortex</a:t>
            </a:r>
            <a:r>
              <a:rPr lang="en-US" baseline="0" dirty="0" smtClean="0"/>
              <a:t> p</a:t>
            </a:r>
            <a:r>
              <a:rPr lang="en-US" dirty="0" smtClean="0"/>
              <a:t>arcellation</a:t>
            </a:r>
          </a:p>
          <a:p>
            <a:pPr marL="0" lvl="0" indent="0">
              <a:buNone/>
            </a:pPr>
            <a:r>
              <a:rPr lang="en-US" dirty="0" smtClean="0"/>
              <a:t>*the</a:t>
            </a:r>
            <a:r>
              <a:rPr lang="en-US" baseline="0" dirty="0" smtClean="0"/>
              <a:t> default usage runs through all three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Wiki Page: </a:t>
            </a:r>
          </a:p>
          <a:p>
            <a:pPr marL="0" indent="0">
              <a:buNone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://surfer.nmr.mgh.harvard.edu/fswiki/recon-</a:t>
            </a:r>
            <a:r>
              <a:rPr lang="en-US" sz="2400" dirty="0" smtClean="0">
                <a:hlinkClick r:id="rId3"/>
              </a:rPr>
              <a:t>all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aseline="0" dirty="0" err="1" smtClean="0"/>
              <a:t>Input/Output</a:t>
            </a:r>
            <a:r>
              <a:rPr lang="en-US" sz="2400" baseline="0" dirty="0" smtClean="0"/>
              <a:t> Table: </a:t>
            </a:r>
            <a:r>
              <a:rPr lang="en-US" sz="2400" dirty="0">
                <a:hlinkClick r:id="rId4"/>
              </a:rPr>
              <a:t>https://surfer.nmr.mgh.harvard.edu/fswiki/ReconAllTableStableV5.3</a:t>
            </a:r>
            <a:r>
              <a:rPr lang="en-US" sz="2400" dirty="0"/>
              <a:t> </a:t>
            </a:r>
          </a:p>
        </p:txBody>
      </p:sp>
      <p:pic>
        <p:nvPicPr>
          <p:cNvPr id="4" name="Picture 3" descr="Screen Shot 2016-04-17 at 5.47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32" y="1417638"/>
            <a:ext cx="2058724" cy="2735162"/>
          </a:xfrm>
          <a:prstGeom prst="rect">
            <a:avLst/>
          </a:prstGeom>
        </p:spPr>
      </p:pic>
      <p:pic>
        <p:nvPicPr>
          <p:cNvPr id="6" name="Picture 5" descr="Screen Shot 2016-04-24 at 12.43.1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91" y="2191828"/>
            <a:ext cx="1758877" cy="1512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6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1" y="1600200"/>
            <a:ext cx="5067298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Freesurfer</a:t>
            </a:r>
            <a:r>
              <a:rPr lang="en-US" baseline="0" dirty="0" smtClean="0"/>
              <a:t> uses region, boundary, </a:t>
            </a:r>
            <a:r>
              <a:rPr lang="en-US" b="0" baseline="0" dirty="0" smtClean="0"/>
              <a:t>and contrast based decision-making</a:t>
            </a:r>
          </a:p>
          <a:p>
            <a:pPr marL="0" indent="0">
              <a:buNone/>
            </a:pPr>
            <a:endParaRPr lang="en-US" b="0" baseline="0" dirty="0" smtClean="0"/>
          </a:p>
          <a:p>
            <a:r>
              <a:rPr lang="en-US" b="0" baseline="0" dirty="0" smtClean="0"/>
              <a:t>In other words, it takes multiple features of the tissue into account to determine gray versus white matter, different regions, etc. </a:t>
            </a:r>
          </a:p>
        </p:txBody>
      </p:sp>
      <p:pic>
        <p:nvPicPr>
          <p:cNvPr id="4" name="Picture 3" descr="Screen Shot 2017-01-06 at 7.31.4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3908" b="1888"/>
          <a:stretch/>
        </p:blipFill>
        <p:spPr>
          <a:xfrm>
            <a:off x="386644" y="1311804"/>
            <a:ext cx="3042356" cy="52454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2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FreeSurfer was</a:t>
            </a:r>
            <a:r>
              <a:rPr lang="en-US" baseline="0" dirty="0" smtClean="0"/>
              <a:t> not made for young children</a:t>
            </a:r>
          </a:p>
          <a:p>
            <a:pPr lvl="1"/>
            <a:r>
              <a:rPr lang="en-US" dirty="0" smtClean="0"/>
              <a:t>The younger the sample, the more editing you’ll likely have to do.</a:t>
            </a:r>
          </a:p>
          <a:p>
            <a:pPr lvl="1"/>
            <a:r>
              <a:rPr lang="en-US" dirty="0" smtClean="0"/>
              <a:t>Not recommended at all for &lt;2 years old</a:t>
            </a:r>
          </a:p>
          <a:p>
            <a:pPr lvl="0"/>
            <a:r>
              <a:rPr lang="en-US" dirty="0" smtClean="0"/>
              <a:t>FreeSurfer is intended</a:t>
            </a:r>
            <a:r>
              <a:rPr lang="en-US" baseline="0" dirty="0" smtClean="0"/>
              <a:t> for (adult) T1w images</a:t>
            </a:r>
          </a:p>
          <a:p>
            <a:pPr lvl="1"/>
            <a:r>
              <a:rPr lang="en-US" dirty="0" smtClean="0"/>
              <a:t>Assumes a discernible</a:t>
            </a:r>
            <a:r>
              <a:rPr lang="en-US" baseline="0" dirty="0" smtClean="0"/>
              <a:t> difference in contrast between white and gray matter</a:t>
            </a:r>
            <a:r>
              <a:rPr lang="en-US" dirty="0" smtClean="0"/>
              <a:t> such that white matter is significantly higher signal than gray matter.</a:t>
            </a:r>
          </a:p>
          <a:p>
            <a:r>
              <a:rPr lang="en-US" dirty="0" smtClean="0"/>
              <a:t>FreeSurfer assumes clear boundaries between skull, </a:t>
            </a:r>
            <a:r>
              <a:rPr lang="en-US" dirty="0" err="1" smtClean="0"/>
              <a:t>dura</a:t>
            </a:r>
            <a:r>
              <a:rPr lang="en-US" dirty="0" smtClean="0"/>
              <a:t>, and cortex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How do I know freesurfer is right for my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marL="457200" lvl="1" indent="0">
              <a:buNone/>
            </a:pPr>
            <a:r>
              <a:rPr lang="en-US" dirty="0" smtClean="0">
                <a:hlinkClick r:id="rId3"/>
              </a:rPr>
              <a:t>https://github.com/catcamacho/freesurfer_class</a:t>
            </a:r>
            <a:endParaRPr lang="en-US" dirty="0" smtClean="0"/>
          </a:p>
          <a:p>
            <a:pPr lvl="1"/>
            <a:r>
              <a:rPr lang="en-US" dirty="0" smtClean="0"/>
              <a:t>Contains slides, class bin, and practice brains</a:t>
            </a:r>
          </a:p>
          <a:p>
            <a:r>
              <a:rPr lang="en-US" dirty="0" err="1" smtClean="0"/>
              <a:t>FreeSurfer</a:t>
            </a:r>
            <a:r>
              <a:rPr lang="en-US" dirty="0" smtClean="0"/>
              <a:t> Wiki</a:t>
            </a:r>
          </a:p>
          <a:p>
            <a:pPr lvl="1"/>
            <a:r>
              <a:rPr lang="en-US" dirty="0">
                <a:hlinkClick r:id="rId4"/>
              </a:rPr>
              <a:t>https://surfer.nmr.mgh.harvard.edu/fswiki/</a:t>
            </a:r>
            <a:r>
              <a:rPr lang="en-US" dirty="0" smtClean="0">
                <a:hlinkClick r:id="rId4"/>
              </a:rPr>
              <a:t>FreeSurferWiki</a:t>
            </a:r>
            <a:endParaRPr lang="en-US" dirty="0" smtClean="0"/>
          </a:p>
          <a:p>
            <a:r>
              <a:rPr lang="en-US" dirty="0" err="1" smtClean="0"/>
              <a:t>FreeSurfer</a:t>
            </a:r>
            <a:r>
              <a:rPr lang="en-US" dirty="0" smtClean="0"/>
              <a:t> mailing list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://mail.nmr.mgh.harvard.edu/mailman/listinfo/</a:t>
            </a:r>
            <a:r>
              <a:rPr lang="en-US" dirty="0" smtClean="0">
                <a:hlinkClick r:id="rId5"/>
              </a:rPr>
              <a:t>freesurfer</a:t>
            </a:r>
            <a:endParaRPr lang="en-US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Class mailing list: </a:t>
            </a:r>
            <a:r>
              <a:rPr lang="en-US" sz="2600" dirty="0" err="1" smtClean="0"/>
              <a:t>mood-freesurfer-class@lists.stanford.edu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that means:</a:t>
            </a:r>
            <a:br>
              <a:rPr lang="en-US" dirty="0" smtClean="0"/>
            </a:br>
            <a:r>
              <a:rPr lang="en-US" dirty="0" smtClean="0"/>
              <a:t>Data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57" y="1417638"/>
            <a:ext cx="5981700" cy="25479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Sample Age</a:t>
            </a:r>
          </a:p>
          <a:p>
            <a:pPr lvl="1"/>
            <a:r>
              <a:rPr lang="en-US" dirty="0" smtClean="0"/>
              <a:t>FreeSurfer was optimized for adult data</a:t>
            </a:r>
          </a:p>
          <a:p>
            <a:pPr lvl="1"/>
            <a:r>
              <a:rPr lang="en-US" dirty="0" smtClean="0"/>
              <a:t>Adult T1w brains typically have:</a:t>
            </a:r>
          </a:p>
          <a:p>
            <a:pPr lvl="2"/>
            <a:r>
              <a:rPr lang="en-US" dirty="0"/>
              <a:t>H</a:t>
            </a:r>
            <a:r>
              <a:rPr lang="en-US" dirty="0" smtClean="0"/>
              <a:t>igher white matter/gray matter contrast</a:t>
            </a:r>
          </a:p>
          <a:p>
            <a:pPr lvl="2"/>
            <a:r>
              <a:rPr lang="en-US" dirty="0" smtClean="0"/>
              <a:t>Wider gap in brain to skull and gyrus to gyrus</a:t>
            </a:r>
          </a:p>
          <a:p>
            <a:pPr lvl="2"/>
            <a:r>
              <a:rPr lang="en-US" dirty="0" smtClean="0"/>
              <a:t>Clearer region boundaries (brains are done developing)</a:t>
            </a:r>
          </a:p>
          <a:p>
            <a:pPr lvl="2"/>
            <a:r>
              <a:rPr lang="en-US" dirty="0" smtClean="0"/>
              <a:t>Fewer motion artifacts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309959" y="1456989"/>
            <a:ext cx="2506619" cy="2508549"/>
            <a:chOff x="6370258" y="1456990"/>
            <a:chExt cx="2399082" cy="2298698"/>
          </a:xfrm>
        </p:grpSpPr>
        <p:pic>
          <p:nvPicPr>
            <p:cNvPr id="12" name="Picture 11" descr="Screenshot 2016-12-28 17.23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1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6" r="1884"/>
            <a:stretch/>
          </p:blipFill>
          <p:spPr>
            <a:xfrm>
              <a:off x="6370258" y="1456990"/>
              <a:ext cx="2399082" cy="229869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18053" y="3386356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9 year old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3878" y="4155551"/>
            <a:ext cx="2562822" cy="2473849"/>
            <a:chOff x="535978" y="4396851"/>
            <a:chExt cx="2339931" cy="2306431"/>
          </a:xfrm>
        </p:grpSpPr>
        <p:pic>
          <p:nvPicPr>
            <p:cNvPr id="11" name="Picture 10" descr="Screenshot 2016-12-28 17.27.3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33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" b="5930"/>
            <a:stretch/>
          </p:blipFill>
          <p:spPr>
            <a:xfrm>
              <a:off x="535978" y="4396851"/>
              <a:ext cx="2339931" cy="230643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63786" y="6326219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15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00400" y="4155551"/>
            <a:ext cx="2654300" cy="2473849"/>
            <a:chOff x="3492500" y="4396851"/>
            <a:chExt cx="2476500" cy="2306431"/>
          </a:xfrm>
        </p:grpSpPr>
        <p:pic>
          <p:nvPicPr>
            <p:cNvPr id="10" name="Picture 9" descr="Screenshot 2016-12-28 17.30.53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5" r="3054" b="19132"/>
            <a:stretch/>
          </p:blipFill>
          <p:spPr>
            <a:xfrm>
              <a:off x="3492500" y="4396851"/>
              <a:ext cx="2476500" cy="230643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28023" y="6307685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32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09958" y="4163282"/>
            <a:ext cx="2506620" cy="2466118"/>
            <a:chOff x="6309957" y="4396851"/>
            <a:chExt cx="2376843" cy="2298700"/>
          </a:xfrm>
        </p:grpSpPr>
        <p:pic>
          <p:nvPicPr>
            <p:cNvPr id="9" name="Picture 8" descr="Screenshot 2016-12-28 17.37.56.pn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9957" y="4396851"/>
              <a:ext cx="2376843" cy="22987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818053" y="6326219"/>
              <a:ext cx="1491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53 year old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2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316037"/>
            <a:ext cx="8219096" cy="2247041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 smtClean="0"/>
              <a:t>Data Acquisition</a:t>
            </a:r>
            <a:endParaRPr lang="en-US" sz="3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Scanner </a:t>
            </a:r>
            <a:r>
              <a:rPr lang="en-US" dirty="0" smtClean="0"/>
              <a:t>s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equence PSD affects contrast</a:t>
            </a:r>
            <a:endParaRPr lang="en-US" sz="2800" dirty="0" smtClean="0">
              <a:effectLst/>
            </a:endParaRPr>
          </a:p>
          <a:p>
            <a:pPr lvl="1"/>
            <a:r>
              <a:rPr lang="en-US" sz="2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 Image Quality</a:t>
            </a:r>
            <a:endParaRPr lang="en-US" dirty="0" smtClean="0">
              <a:effectLst/>
            </a:endParaRPr>
          </a:p>
          <a:p>
            <a:pPr lvl="2"/>
            <a:r>
              <a:rPr 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sz="2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can’t see boundaries, neither can FreeSurfer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766039" y="3345966"/>
            <a:ext cx="2696554" cy="3359635"/>
            <a:chOff x="6184898" y="3199714"/>
            <a:chExt cx="2696554" cy="3359635"/>
          </a:xfrm>
        </p:grpSpPr>
        <p:pic>
          <p:nvPicPr>
            <p:cNvPr id="8" name="Picture 7" descr="Screenshot 2016-12-28 20.27.5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58"/>
            <a:stretch/>
          </p:blipFill>
          <p:spPr>
            <a:xfrm>
              <a:off x="6248399" y="3279837"/>
              <a:ext cx="2633053" cy="32795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184898" y="3199714"/>
              <a:ext cx="17463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3D BRAVO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0" y="3345966"/>
            <a:ext cx="2695363" cy="3346934"/>
            <a:chOff x="3357668" y="3110814"/>
            <a:chExt cx="2695363" cy="3346934"/>
          </a:xfrm>
        </p:grpSpPr>
        <p:pic>
          <p:nvPicPr>
            <p:cNvPr id="7" name="Picture 6" descr="Screenshot 2016-12-28 20.22.5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11"/>
            <a:stretch/>
          </p:blipFill>
          <p:spPr>
            <a:xfrm>
              <a:off x="3395768" y="3178236"/>
              <a:ext cx="2657263" cy="327951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357668" y="3110814"/>
              <a:ext cx="1491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3D FSPGR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6172200" y="5829300"/>
            <a:ext cx="1854200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08400" y="3684520"/>
            <a:ext cx="1955800" cy="6334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Longer acquisition but clearer image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3276599" y="5530100"/>
            <a:ext cx="2043289" cy="1038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Shorter acquisition but more sensitive to artifact interference (e.g. head placement)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12" idx="1"/>
          </p:cNvCxnSpPr>
          <p:nvPr/>
        </p:nvCxnSpPr>
        <p:spPr>
          <a:xfrm flipH="1">
            <a:off x="3152564" y="4001260"/>
            <a:ext cx="555836" cy="2024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3"/>
          </p:cNvCxnSpPr>
          <p:nvPr/>
        </p:nvCxnSpPr>
        <p:spPr>
          <a:xfrm flipV="1">
            <a:off x="5319888" y="5829300"/>
            <a:ext cx="509652" cy="220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643203" y="3924300"/>
            <a:ext cx="766393" cy="1117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9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Time:</a:t>
            </a:r>
          </a:p>
          <a:p>
            <a:pPr lvl="1"/>
            <a:r>
              <a:rPr lang="en-US" dirty="0" smtClean="0"/>
              <a:t>Recon-all typically</a:t>
            </a:r>
            <a:r>
              <a:rPr lang="en-US" baseline="0" dirty="0" smtClean="0"/>
              <a:t> takes 8-14 hours to run start to finish</a:t>
            </a:r>
          </a:p>
          <a:p>
            <a:pPr lvl="1"/>
            <a:r>
              <a:rPr lang="en-US" dirty="0" smtClean="0"/>
              <a:t>Manual editing increases this time (more on this next time)</a:t>
            </a:r>
          </a:p>
          <a:p>
            <a:pPr lvl="0"/>
            <a:r>
              <a:rPr lang="en-US" dirty="0" smtClean="0"/>
              <a:t>Computing resources:</a:t>
            </a:r>
          </a:p>
          <a:p>
            <a:pPr lvl="1"/>
            <a:r>
              <a:rPr lang="en-US" dirty="0"/>
              <a:t>When running, </a:t>
            </a:r>
            <a:r>
              <a:rPr lang="en-US" dirty="0" err="1"/>
              <a:t>FreeSurfer</a:t>
            </a:r>
            <a:r>
              <a:rPr lang="en-US" dirty="0"/>
              <a:t> uses 1 core of processing </a:t>
            </a:r>
          </a:p>
          <a:p>
            <a:pPr lvl="1"/>
            <a:r>
              <a:rPr lang="en-US" dirty="0"/>
              <a:t>Works best with at least 4GB of memory</a:t>
            </a:r>
          </a:p>
          <a:p>
            <a:pPr lvl="1"/>
            <a:r>
              <a:rPr lang="en-US" dirty="0"/>
              <a:t>Each subject is &lt;1 GB of space</a:t>
            </a:r>
          </a:p>
          <a:p>
            <a:pPr lvl="0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6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1 subject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Monica’s Brain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No/low motion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Clear boundaries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Good head placement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No obvious artifacts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Good sequence choice</a:t>
            </a:r>
          </a:p>
          <a:p>
            <a:pPr>
              <a:buFont typeface="Wingdings" charset="2"/>
              <a:buChar char="ü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We’ll run her brain through the fully automated pipeline and work through the outputs throughout the class.</a:t>
            </a:r>
            <a:endParaRPr lang="en-US" dirty="0"/>
          </a:p>
        </p:txBody>
      </p:sp>
      <p:pic>
        <p:nvPicPr>
          <p:cNvPr id="9" name="Content Placeholder 8" descr="Screen Shot 2017-01-06 at 7.28.18 PM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29" b="-5429"/>
          <a:stretch>
            <a:fillRect/>
          </a:stretch>
        </p:blipFill>
        <p:spPr>
          <a:xfrm>
            <a:off x="4413836" y="1775002"/>
            <a:ext cx="4519910" cy="44187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38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84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do list for next class (week after next):</a:t>
            </a:r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Install/setup FreeSurfer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class materials</a:t>
            </a:r>
            <a:endParaRPr lang="en-US" baseline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baseline="0" dirty="0" smtClean="0"/>
              <a:t>Process Monica’s brain through recon-all (~12 hours)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Email the list if you run into issues! We’ll go over the outputs in more detail next time.</a:t>
            </a:r>
            <a:endParaRPr lang="en-US" i="1" baseline="0" dirty="0" smtClean="0"/>
          </a:p>
          <a:p>
            <a:pPr marL="0" indent="0">
              <a:buFont typeface="+mj-lt"/>
              <a:buNone/>
            </a:pP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3996259"/>
            <a:ext cx="7798112" cy="1015663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TCSH Example</a:t>
            </a:r>
            <a:r>
              <a:rPr lang="en-US" dirty="0" smtClean="0"/>
              <a:t>:</a:t>
            </a:r>
            <a:endParaRPr lang="en-US" dirty="0"/>
          </a:p>
          <a:p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-all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207324"/>
            <a:ext cx="7798112" cy="1015663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 Example</a:t>
            </a:r>
            <a:r>
              <a:rPr lang="en-US" dirty="0" smtClean="0"/>
              <a:t>:</a:t>
            </a:r>
          </a:p>
          <a:p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By then end of today you will hopefully have basic knowledge of:</a:t>
            </a:r>
          </a:p>
          <a:p>
            <a:r>
              <a:rPr lang="en-US" baseline="0" dirty="0" smtClean="0"/>
              <a:t>MRI T1w imaging</a:t>
            </a:r>
          </a:p>
          <a:p>
            <a:r>
              <a:rPr lang="en-US" baseline="0" dirty="0" err="1" smtClean="0"/>
              <a:t>FreeSurfer</a:t>
            </a:r>
            <a:r>
              <a:rPr lang="en-US" baseline="0" dirty="0" smtClean="0"/>
              <a:t> architecture</a:t>
            </a:r>
          </a:p>
          <a:p>
            <a:r>
              <a:rPr lang="en-US" baseline="0" dirty="0" smtClean="0"/>
              <a:t>Installation and interaction</a:t>
            </a:r>
          </a:p>
          <a:p>
            <a:r>
              <a:rPr lang="en-US" baseline="0" dirty="0" smtClean="0"/>
              <a:t>Running full recon-all</a:t>
            </a:r>
          </a:p>
        </p:txBody>
      </p:sp>
      <p:pic>
        <p:nvPicPr>
          <p:cNvPr id="5" name="Picture 4" descr="Screen Shot 2016-10-28 at 11.34.29 A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851768" y="3624825"/>
            <a:ext cx="4151418" cy="2965124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261"/>
            <a:ext cx="8229600" cy="1143000"/>
          </a:xfrm>
        </p:spPr>
        <p:txBody>
          <a:bodyPr/>
          <a:lstStyle/>
          <a:p>
            <a:r>
              <a:rPr lang="en-US" dirty="0" smtClean="0"/>
              <a:t>The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5714"/>
                    </a14:imgEffect>
                  </a14:imgLayer>
                </a14:imgProps>
              </a:ext>
            </a:extLst>
          </a:blip>
          <a:srcRect r="14288"/>
          <a:stretch/>
        </p:blipFill>
        <p:spPr>
          <a:xfrm>
            <a:off x="5783235" y="1178261"/>
            <a:ext cx="3095979" cy="2372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759" b="90647" l="18168" r="87252"/>
                    </a14:imgEffect>
                  </a14:imgLayer>
                </a14:imgProps>
              </a:ext>
            </a:extLst>
          </a:blip>
          <a:srcRect l="18173" t="8942" r="11334" b="9563"/>
          <a:stretch/>
        </p:blipFill>
        <p:spPr>
          <a:xfrm>
            <a:off x="38875" y="1178261"/>
            <a:ext cx="4276378" cy="5366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02667" y="3712383"/>
            <a:ext cx="4580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brain comprises different tissue types broadly defined as </a:t>
            </a:r>
            <a:r>
              <a:rPr lang="en-US" sz="2000" b="1" dirty="0" smtClean="0"/>
              <a:t>white matter </a:t>
            </a:r>
            <a:r>
              <a:rPr lang="en-US" sz="2000" dirty="0" smtClean="0"/>
              <a:t>(fatty, </a:t>
            </a:r>
            <a:r>
              <a:rPr lang="en-US" sz="2000" dirty="0" err="1" smtClean="0"/>
              <a:t>myelinated</a:t>
            </a:r>
            <a:r>
              <a:rPr lang="en-US" sz="2000" dirty="0" smtClean="0"/>
              <a:t> axons) and </a:t>
            </a:r>
            <a:r>
              <a:rPr lang="en-US" sz="2000" b="1" dirty="0" smtClean="0"/>
              <a:t>gray matter </a:t>
            </a:r>
            <a:r>
              <a:rPr lang="en-US" sz="2000" dirty="0" smtClean="0"/>
              <a:t>(not-as-fatty cell bodies)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965370" y="2138063"/>
            <a:ext cx="1710551" cy="453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Gray </a:t>
            </a:r>
            <a:r>
              <a:rPr lang="en-US" dirty="0" smtClean="0"/>
              <a:t>Matter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65370" y="1405025"/>
            <a:ext cx="1710551" cy="4535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White </a:t>
            </a:r>
            <a:r>
              <a:rPr lang="en-US" dirty="0" smtClean="0"/>
              <a:t>Matter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2799084" y="1631790"/>
            <a:ext cx="1166286" cy="75247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5675921" y="2138063"/>
            <a:ext cx="1295873" cy="2267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1"/>
          </p:cNvCxnSpPr>
          <p:nvPr/>
        </p:nvCxnSpPr>
        <p:spPr>
          <a:xfrm flipH="1">
            <a:off x="3317433" y="2364828"/>
            <a:ext cx="647937" cy="226764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75921" y="1405025"/>
            <a:ext cx="1202057" cy="226765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370" y="5470736"/>
            <a:ext cx="2218779" cy="125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2691" y="5190321"/>
            <a:ext cx="2409541" cy="160636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an MR scanner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44" y="1320505"/>
            <a:ext cx="8323956" cy="25547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scanner is always measuring protons: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Protons align with the </a:t>
            </a:r>
            <a:r>
              <a:rPr lang="en-US" dirty="0" smtClean="0">
                <a:solidFill>
                  <a:srgbClr val="008000"/>
                </a:solidFill>
              </a:rPr>
              <a:t>magnet</a:t>
            </a:r>
            <a:r>
              <a:rPr lang="en-US" dirty="0" smtClean="0"/>
              <a:t> upon entry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0000FF"/>
                </a:solidFill>
              </a:rPr>
              <a:t>RF coils </a:t>
            </a:r>
            <a:r>
              <a:rPr lang="en-US" dirty="0" smtClean="0"/>
              <a:t>in the scanner send pulses to excite the protons (making them spin)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receiving coil</a:t>
            </a:r>
            <a:r>
              <a:rPr lang="en-US" dirty="0" smtClean="0"/>
              <a:t> records proton relaxation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7" y="3789626"/>
            <a:ext cx="3404085" cy="1665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680" t="6409" r="1428" b="4641"/>
          <a:stretch/>
        </p:blipFill>
        <p:spPr>
          <a:xfrm>
            <a:off x="4533410" y="3875240"/>
            <a:ext cx="3989142" cy="2896058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7151814" y="4870808"/>
            <a:ext cx="200518" cy="654956"/>
          </a:xfrm>
          <a:prstGeom prst="rightBrace">
            <a:avLst>
              <a:gd name="adj1" fmla="val 41669"/>
              <a:gd name="adj2" fmla="val 50000"/>
            </a:avLst>
          </a:prstGeom>
          <a:ln w="28575" cmpd="sng">
            <a:solidFill>
              <a:srgbClr val="0000FF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>
            <a:off x="8155952" y="4304977"/>
            <a:ext cx="530848" cy="1941216"/>
          </a:xfrm>
          <a:prstGeom prst="rightBrace">
            <a:avLst>
              <a:gd name="adj1" fmla="val 56443"/>
              <a:gd name="adj2" fmla="val 50000"/>
            </a:avLst>
          </a:prstGeom>
          <a:ln w="28575" cmpd="sng">
            <a:solidFill>
              <a:srgbClr val="008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6752407" y="4909823"/>
            <a:ext cx="126616" cy="442024"/>
          </a:xfrm>
          <a:prstGeom prst="rightBrace">
            <a:avLst>
              <a:gd name="adj1" fmla="val 41669"/>
              <a:gd name="adj2" fmla="val 50000"/>
            </a:avLst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277" y="5525764"/>
            <a:ext cx="1690922" cy="1275277"/>
          </a:xfrm>
          <a:prstGeom prst="rect">
            <a:avLst/>
          </a:prstGeom>
          <a:ln w="28575" cmpd="sng">
            <a:solidFill>
              <a:srgbClr val="0000FF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15745" t="29085" r="36313" b="17668"/>
          <a:stretch/>
        </p:blipFill>
        <p:spPr>
          <a:xfrm>
            <a:off x="362843" y="5525764"/>
            <a:ext cx="1663409" cy="1246087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4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Relaxation Time: </a:t>
            </a:r>
            <a:br>
              <a:rPr lang="en-US" dirty="0" smtClean="0"/>
            </a:br>
            <a:r>
              <a:rPr lang="en-US" dirty="0" smtClean="0"/>
              <a:t>Clue to Tissue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757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T1 </a:t>
            </a:r>
          </a:p>
          <a:p>
            <a:pPr algn="ctr"/>
            <a:r>
              <a:rPr lang="en-US" b="0" i="1" dirty="0" smtClean="0"/>
              <a:t>spin-lattice</a:t>
            </a:r>
            <a:r>
              <a:rPr lang="en-US" b="0" i="1" dirty="0"/>
              <a:t> </a:t>
            </a:r>
            <a:r>
              <a:rPr lang="en-US" b="0" i="1" dirty="0" smtClean="0"/>
              <a:t>(or longitudinal)</a:t>
            </a:r>
            <a:endParaRPr lang="en-US" b="0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757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 smtClean="0"/>
              <a:t>T2 </a:t>
            </a:r>
          </a:p>
          <a:p>
            <a:pPr algn="ctr"/>
            <a:r>
              <a:rPr lang="en-US" b="0" i="1" dirty="0" smtClean="0"/>
              <a:t>spin-spin (or transverse)</a:t>
            </a:r>
            <a:endParaRPr lang="en-US" b="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026633" y="5379331"/>
            <a:ext cx="7236784" cy="1440519"/>
            <a:chOff x="457200" y="4409806"/>
            <a:chExt cx="8315794" cy="2784554"/>
          </a:xfrm>
        </p:grpSpPr>
        <p:sp>
          <p:nvSpPr>
            <p:cNvPr id="9" name="Rectangle 8"/>
            <p:cNvSpPr/>
            <p:nvPr/>
          </p:nvSpPr>
          <p:spPr>
            <a:xfrm>
              <a:off x="457200" y="4461032"/>
              <a:ext cx="6459415" cy="628353"/>
            </a:xfrm>
            <a:prstGeom prst="rect">
              <a:avLst/>
            </a:prstGeom>
            <a:gradFill>
              <a:gsLst>
                <a:gs pos="16000">
                  <a:schemeClr val="tx1"/>
                </a:gs>
                <a:gs pos="51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0800000">
              <a:off x="1787769" y="5231921"/>
              <a:ext cx="6698512" cy="628353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60000">
                  <a:schemeClr val="tx1">
                    <a:lumMod val="50000"/>
                    <a:lumOff val="50000"/>
                  </a:schemeClr>
                </a:gs>
                <a:gs pos="92000">
                  <a:schemeClr val="bg1"/>
                </a:gs>
              </a:gsLst>
              <a:lin ang="10800000" scaled="0"/>
            </a:gra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57200" y="6080662"/>
              <a:ext cx="82296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21004" y="5944988"/>
              <a:ext cx="4909211" cy="1249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Increasing proton density </a:t>
              </a:r>
            </a:p>
            <a:p>
              <a:pPr algn="ctr"/>
              <a:r>
                <a:rPr lang="en-US" b="1" dirty="0" smtClean="0"/>
                <a:t>(</a:t>
              </a:r>
              <a:r>
                <a:rPr lang="en-US" b="1" dirty="0"/>
                <a:t>o</a:t>
              </a:r>
              <a:r>
                <a:rPr lang="en-US" b="1" dirty="0" smtClean="0"/>
                <a:t>r decreasing water content)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30215" y="6075235"/>
              <a:ext cx="1642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Fatty tissue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" y="6080662"/>
              <a:ext cx="190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Watery tissue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4409806"/>
              <a:ext cx="829358" cy="59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T2w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72400" y="5243582"/>
              <a:ext cx="829358" cy="59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T1w</a:t>
              </a:r>
              <a:endParaRPr lang="en-US" dirty="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254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The time it takes for the proton </a:t>
            </a:r>
            <a:r>
              <a:rPr lang="en-US" sz="1600" dirty="0" smtClean="0"/>
              <a:t>to align back to the baseline magnetic field measured perpendicular to the field (X direction below)</a:t>
            </a:r>
            <a:endParaRPr lang="en-US" sz="1600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1254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The time it takes for the proton to flip back in place relative to the baseline magnetic field measured longitudinally (Z direction below) </a:t>
            </a:r>
          </a:p>
        </p:txBody>
      </p:sp>
      <p:pic>
        <p:nvPicPr>
          <p:cNvPr id="27" name="long_relax_with_trace_and_overview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3418" y="3066386"/>
            <a:ext cx="2423095" cy="18173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33" y="3228752"/>
            <a:ext cx="2079172" cy="12642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244" y="3266712"/>
            <a:ext cx="2158662" cy="12642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7200" y="4945994"/>
            <a:ext cx="78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values are constrained by proton context (e.g. the molecular structure):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456" y="5817180"/>
            <a:ext cx="740529" cy="602522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32877" y="6039004"/>
            <a:ext cx="393936" cy="578468"/>
            <a:chOff x="532877" y="6039004"/>
            <a:chExt cx="393936" cy="57846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1347" y="6343220"/>
              <a:ext cx="195466" cy="16791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7426104">
              <a:off x="582767" y="6052778"/>
              <a:ext cx="195466" cy="16791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491498">
              <a:off x="519103" y="6435780"/>
              <a:ext cx="195466" cy="167917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4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T1-weighted MR</a:t>
            </a:r>
            <a:r>
              <a:rPr lang="en-US" baseline="0" dirty="0" smtClean="0"/>
              <a:t>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54976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T1w imaging basically creates a tissue map of a brain based on these principles:</a:t>
            </a:r>
          </a:p>
          <a:p>
            <a:pPr lvl="1"/>
            <a:r>
              <a:rPr lang="en-US" dirty="0" smtClean="0"/>
              <a:t>Dense organized protons (like WM) will snap back quickly (around 100-150ms)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ess dense protons (like cerebrospinal fluid) takes longer to realign to baseline magnetization (1500-2000ms)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400" dirty="0" smtClean="0"/>
              <a:t>*</a:t>
            </a:r>
            <a:r>
              <a:rPr lang="en-US" sz="2400" i="1" dirty="0" smtClean="0"/>
              <a:t>Note: </a:t>
            </a:r>
            <a:r>
              <a:rPr lang="en-US" sz="2400" i="1" dirty="0"/>
              <a:t>t</a:t>
            </a:r>
            <a:r>
              <a:rPr lang="en-US" sz="2400" i="1" dirty="0" smtClean="0"/>
              <a:t>hese ranges are different for T2w imaging because T2 is always shorter than T1 for a given tissue.</a:t>
            </a:r>
            <a:endParaRPr lang="en-US" sz="24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4726" y="3910555"/>
            <a:ext cx="3631829" cy="2859996"/>
            <a:chOff x="704726" y="3910555"/>
            <a:chExt cx="3631829" cy="2859996"/>
          </a:xfrm>
        </p:grpSpPr>
        <p:pic>
          <p:nvPicPr>
            <p:cNvPr id="17" name="Picture 16" descr="Screen Shot 2017-01-06 at 5.20.2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01" y="3958645"/>
              <a:ext cx="3596054" cy="2811906"/>
            </a:xfrm>
            <a:prstGeom prst="rect">
              <a:avLst/>
            </a:prstGeom>
          </p:spPr>
        </p:pic>
        <p:sp>
          <p:nvSpPr>
            <p:cNvPr id="14" name="Text Placeholder 3"/>
            <p:cNvSpPr txBox="1">
              <a:spLocks/>
            </p:cNvSpPr>
            <p:nvPr/>
          </p:nvSpPr>
          <p:spPr>
            <a:xfrm>
              <a:off x="704726" y="3910555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T1w Image </a:t>
              </a:r>
            </a:p>
          </p:txBody>
        </p:sp>
        <p:sp>
          <p:nvSpPr>
            <p:cNvPr id="18" name="Text Placeholder 3"/>
            <p:cNvSpPr txBox="1">
              <a:spLocks/>
            </p:cNvSpPr>
            <p:nvPr/>
          </p:nvSpPr>
          <p:spPr>
            <a:xfrm>
              <a:off x="3342773" y="6458613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0-3000ms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16025" y="3958645"/>
            <a:ext cx="3576284" cy="2841486"/>
            <a:chOff x="5216025" y="3958645"/>
            <a:chExt cx="3576284" cy="2841486"/>
          </a:xfrm>
        </p:grpSpPr>
        <p:pic>
          <p:nvPicPr>
            <p:cNvPr id="16" name="Picture 15" descr="Screen Shot 2017-01-06 at 5.19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871" y="3967400"/>
              <a:ext cx="3527438" cy="2832731"/>
            </a:xfrm>
            <a:prstGeom prst="rect">
              <a:avLst/>
            </a:prstGeom>
          </p:spPr>
        </p:pic>
        <p:sp>
          <p:nvSpPr>
            <p:cNvPr id="15" name="Text Placeholder 5"/>
            <p:cNvSpPr txBox="1">
              <a:spLocks/>
            </p:cNvSpPr>
            <p:nvPr/>
          </p:nvSpPr>
          <p:spPr>
            <a:xfrm>
              <a:off x="5216025" y="3958645"/>
              <a:ext cx="1045802" cy="311939"/>
            </a:xfrm>
            <a:prstGeom prst="rect">
              <a:avLst/>
            </a:prstGeom>
          </p:spPr>
          <p:txBody>
            <a:bodyPr>
              <a:normAutofit fontScale="47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 smtClean="0">
                  <a:solidFill>
                    <a:schemeClr val="bg1"/>
                  </a:solidFill>
                </a:rPr>
                <a:t>T2w </a:t>
              </a:r>
              <a:r>
                <a:rPr lang="en-US" sz="2900" b="1" dirty="0" smtClean="0">
                  <a:solidFill>
                    <a:schemeClr val="bg1"/>
                  </a:solidFill>
                </a:rPr>
                <a:t>Image</a:t>
              </a:r>
              <a:r>
                <a:rPr lang="en-US" b="1" dirty="0" smtClean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7798527" y="6455044"/>
              <a:ext cx="993782" cy="3119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smtClean="0">
                  <a:solidFill>
                    <a:srgbClr val="FFFFFF"/>
                  </a:solidFill>
                </a:rPr>
                <a:t>0-1000ms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648"/>
            <a:ext cx="8229600" cy="1143000"/>
          </a:xfrm>
        </p:spPr>
        <p:txBody>
          <a:bodyPr/>
          <a:lstStyle/>
          <a:p>
            <a:r>
              <a:rPr lang="en-US" dirty="0" smtClean="0"/>
              <a:t>Images vs. Reality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645626"/>
            <a:ext cx="8229600" cy="221237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resolution of MRIs is limited by many factors resulting in images that are not as detailed as the real thing (note the fuzzy edges above)</a:t>
            </a:r>
          </a:p>
          <a:p>
            <a:r>
              <a:rPr lang="en-US" dirty="0" smtClean="0"/>
              <a:t>This is especially important to remember when studying small structures (most human MRI studies are ~1mm</a:t>
            </a:r>
            <a:r>
              <a:rPr lang="en-US" baseline="30000" dirty="0" smtClean="0"/>
              <a:t>3</a:t>
            </a:r>
            <a:r>
              <a:rPr lang="en-US" dirty="0" smtClean="0"/>
              <a:t> voxels)</a:t>
            </a:r>
          </a:p>
          <a:p>
            <a:pPr marL="0" indent="0">
              <a:buNone/>
            </a:pPr>
            <a:r>
              <a:rPr lang="en-US" sz="1300" dirty="0" smtClean="0"/>
              <a:t>*Not actually imaged- exaggeratedly pixelated for learning purposes.</a:t>
            </a:r>
            <a:endParaRPr lang="en-US" sz="1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85714"/>
                    </a14:imgEffect>
                  </a14:imgLayer>
                </a14:imgProps>
              </a:ext>
            </a:extLst>
          </a:blip>
          <a:srcRect l="19990" r="14288"/>
          <a:stretch/>
        </p:blipFill>
        <p:spPr>
          <a:xfrm>
            <a:off x="562614" y="1417638"/>
            <a:ext cx="3203846" cy="3201529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3000"/>
                    </a14:imgEffect>
                    <a14:imgEffect>
                      <a14:saturation sat="117000"/>
                    </a14:imgEffect>
                    <a14:imgEffect>
                      <a14:brightnessContrast bright="-12000" contras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20" y="1417638"/>
            <a:ext cx="3201529" cy="320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3767" y="1098073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Real Tissue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42108" y="1103272"/>
            <a:ext cx="194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Imaged Tissue*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Quantifying MR Images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2914498" y="1572028"/>
            <a:ext cx="5772302" cy="46607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Proof technology makes life easier</a:t>
            </a:r>
            <a:r>
              <a:rPr lang="en-US" dirty="0" smtClean="0"/>
              <a:t>: </a:t>
            </a:r>
          </a:p>
          <a:p>
            <a:r>
              <a:rPr lang="en-US" u="sng" dirty="0" smtClean="0"/>
              <a:t>Early MRI days</a:t>
            </a:r>
            <a:r>
              <a:rPr lang="en-US" dirty="0" smtClean="0"/>
              <a:t>: manual tracing + grids to determine slice by slice area (top left)</a:t>
            </a:r>
          </a:p>
          <a:p>
            <a:r>
              <a:rPr lang="en-US" u="sng" dirty="0" smtClean="0"/>
              <a:t>Recent MRI days</a:t>
            </a:r>
            <a:r>
              <a:rPr lang="en-US" dirty="0" smtClean="0"/>
              <a:t>: manual tracing + computer program to calculate voxel count (bottom left)</a:t>
            </a:r>
          </a:p>
          <a:p>
            <a:pPr lvl="1"/>
            <a:r>
              <a:rPr lang="en-US" dirty="0" smtClean="0"/>
              <a:t>Still common for small samples (and specific ROIs)</a:t>
            </a:r>
          </a:p>
          <a:p>
            <a:r>
              <a:rPr lang="en-US" u="sng" dirty="0" smtClean="0"/>
              <a:t>These days</a:t>
            </a:r>
            <a:r>
              <a:rPr lang="en-US" dirty="0" smtClean="0"/>
              <a:t>: automatic whole brain segmentation is common and saves lots of time! </a:t>
            </a:r>
          </a:p>
        </p:txBody>
      </p:sp>
      <p:pic>
        <p:nvPicPr>
          <p:cNvPr id="9" name="Picture 8" descr="husain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4700"/>
                    </a14:imgEffect>
                    <a14:imgEffect>
                      <a14:saturation sat="78000"/>
                    </a14:imgEffect>
                    <a14:imgEffect>
                      <a14:brightnessContrast bright="9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170"/>
            <a:ext cx="2240810" cy="21925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423569"/>
            <a:ext cx="245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Husain 1991 PRN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35010"/>
            <a:ext cx="2240810" cy="26950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78206"/>
            <a:ext cx="245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Parashos</a:t>
            </a:r>
            <a:r>
              <a:rPr lang="en-US" sz="1400" dirty="0" smtClean="0"/>
              <a:t> 1998 PRN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B97C7-4F83-064B-B0B3-4031FA61E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29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1716</Words>
  <Application>Microsoft Macintosh PowerPoint</Application>
  <PresentationFormat>On-screen Show (4:3)</PresentationFormat>
  <Paragraphs>249</Paragraphs>
  <Slides>24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FreeSurfer Class 1: Introduction to the recon-all pipeline</vt:lpstr>
      <vt:lpstr>Resources</vt:lpstr>
      <vt:lpstr>Goals for Today</vt:lpstr>
      <vt:lpstr>The Brain</vt:lpstr>
      <vt:lpstr>How does an MR scanner work?</vt:lpstr>
      <vt:lpstr>Relaxation Time:  Clue to Tissue Content</vt:lpstr>
      <vt:lpstr>T1-weighted MR Imaging</vt:lpstr>
      <vt:lpstr>Images vs. Reality</vt:lpstr>
      <vt:lpstr>Quantifying MR Images</vt:lpstr>
      <vt:lpstr>FreeSurfer</vt:lpstr>
      <vt:lpstr>Program Architecture</vt:lpstr>
      <vt:lpstr>Program Architecture</vt:lpstr>
      <vt:lpstr>Installation</vt:lpstr>
      <vt:lpstr>Installation</vt:lpstr>
      <vt:lpstr>FreeSurfer Environment Breakdown</vt:lpstr>
      <vt:lpstr>Using the Terminal</vt:lpstr>
      <vt:lpstr>Recon-All Components</vt:lpstr>
      <vt:lpstr>Advantages</vt:lpstr>
      <vt:lpstr>Limitations</vt:lpstr>
      <vt:lpstr>What that means: Data Considerations</vt:lpstr>
      <vt:lpstr>More Data Considerations</vt:lpstr>
      <vt:lpstr>Resource Considerations</vt:lpstr>
      <vt:lpstr>Let’s start with 1 subject</vt:lpstr>
      <vt:lpstr>Ready?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FreeSurfer Class 1: Introduction to the recon-all pipeline</dc:title>
  <dc:creator>Cat Camacho</dc:creator>
  <cp:lastModifiedBy>Cat Camacho</cp:lastModifiedBy>
  <cp:revision>193</cp:revision>
  <dcterms:created xsi:type="dcterms:W3CDTF">2016-12-09T00:35:43Z</dcterms:created>
  <dcterms:modified xsi:type="dcterms:W3CDTF">2017-01-09T17:32:12Z</dcterms:modified>
</cp:coreProperties>
</file>